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61" r:id="rId5"/>
    <p:sldId id="262" r:id="rId6"/>
    <p:sldId id="263" r:id="rId7"/>
    <p:sldId id="264" r:id="rId8"/>
    <p:sldId id="265" r:id="rId9"/>
    <p:sldId id="266" r:id="rId10"/>
    <p:sldId id="267" r:id="rId11"/>
    <p:sldId id="269" r:id="rId12"/>
    <p:sldId id="268" r:id="rId13"/>
    <p:sldId id="270" r:id="rId14"/>
    <p:sldId id="271" r:id="rId15"/>
    <p:sldId id="272" r:id="rId16"/>
    <p:sldId id="273" r:id="rId17"/>
    <p:sldId id="274" r:id="rId18"/>
    <p:sldId id="275" r:id="rId19"/>
    <p:sldId id="282" r:id="rId20"/>
    <p:sldId id="283"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72" autoAdjust="0"/>
    <p:restoredTop sz="94660"/>
  </p:normalViewPr>
  <p:slideViewPr>
    <p:cSldViewPr>
      <p:cViewPr>
        <p:scale>
          <a:sx n="80" d="100"/>
          <a:sy n="80" d="100"/>
        </p:scale>
        <p:origin x="-1738" y="-1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670140-9A49-4D3A-8AFE-ECD893EFDB4C}" type="datetimeFigureOut">
              <a:rPr lang="en-US" smtClean="0"/>
              <a:pPr/>
              <a:t>3/7/2012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EA8ACC-5F1E-43D1-B647-364452FED1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Paul Akiki © Spring 2012</a:t>
            </a:r>
            <a:endParaRPr lang="en-US" dirty="0"/>
          </a:p>
        </p:txBody>
      </p:sp>
      <p:sp>
        <p:nvSpPr>
          <p:cNvPr id="19" name="Footer Placeholder 18"/>
          <p:cNvSpPr>
            <a:spLocks noGrp="1"/>
          </p:cNvSpPr>
          <p:nvPr>
            <p:ph type="ftr" sz="quarter" idx="11"/>
          </p:nvPr>
        </p:nvSpPr>
        <p:spPr/>
        <p:txBody>
          <a:bodyPr/>
          <a:lstStyle/>
          <a:p>
            <a:r>
              <a:rPr lang="en-US" dirty="0" smtClean="0"/>
              <a:t>CSC 213 – Programming Design and Data Abstraction II</a:t>
            </a:r>
            <a:endParaRPr lang="en-US" dirty="0"/>
          </a:p>
        </p:txBody>
      </p:sp>
      <p:sp>
        <p:nvSpPr>
          <p:cNvPr id="27" name="Slide Number Placeholder 26"/>
          <p:cNvSpPr>
            <a:spLocks noGrp="1"/>
          </p:cNvSpPr>
          <p:nvPr>
            <p:ph type="sldNum" sz="quarter" idx="12"/>
          </p:nvPr>
        </p:nvSpPr>
        <p:spPr/>
        <p:txBody>
          <a:bodyPr/>
          <a:lstStyle/>
          <a:p>
            <a:fld id="{275B51CF-9E19-4712-A449-1AE263002D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Paul Akiki © Spring 2012</a:t>
            </a:r>
            <a:endParaRPr lang="en-US"/>
          </a:p>
        </p:txBody>
      </p:sp>
      <p:sp>
        <p:nvSpPr>
          <p:cNvPr id="6" name="Footer Placeholder 5"/>
          <p:cNvSpPr>
            <a:spLocks noGrp="1"/>
          </p:cNvSpPr>
          <p:nvPr>
            <p:ph type="ftr" sz="quarter" idx="11"/>
          </p:nvPr>
        </p:nvSpPr>
        <p:spPr/>
        <p:txBody>
          <a:bodyPr/>
          <a:lstStyle/>
          <a:p>
            <a:r>
              <a:rPr lang="en-US" smtClean="0"/>
              <a:t>CSC 213 – Programming Design and Data Abstraction II</a:t>
            </a:r>
            <a:endParaRPr lang="en-US"/>
          </a:p>
        </p:txBody>
      </p:sp>
      <p:sp>
        <p:nvSpPr>
          <p:cNvPr id="7" name="Slide Number Placeholder 6"/>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Paul Akiki © Spring 2012</a:t>
            </a:r>
            <a:endParaRPr lang="en-US"/>
          </a:p>
        </p:txBody>
      </p:sp>
      <p:sp>
        <p:nvSpPr>
          <p:cNvPr id="8" name="Footer Placeholder 7"/>
          <p:cNvSpPr>
            <a:spLocks noGrp="1"/>
          </p:cNvSpPr>
          <p:nvPr>
            <p:ph type="ftr" sz="quarter" idx="11"/>
          </p:nvPr>
        </p:nvSpPr>
        <p:spPr/>
        <p:txBody>
          <a:bodyPr/>
          <a:lstStyle/>
          <a:p>
            <a:r>
              <a:rPr lang="en-US" smtClean="0"/>
              <a:t>CSC 213 – Programming Design and Data Abstraction II</a:t>
            </a:r>
            <a:endParaRPr lang="en-US"/>
          </a:p>
        </p:txBody>
      </p:sp>
      <p:sp>
        <p:nvSpPr>
          <p:cNvPr id="9" name="Slide Number Placeholder 8"/>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Paul Akiki © Spring 2012</a:t>
            </a:r>
            <a:endParaRPr lang="en-US"/>
          </a:p>
        </p:txBody>
      </p:sp>
      <p:sp>
        <p:nvSpPr>
          <p:cNvPr id="4" name="Footer Placeholder 3"/>
          <p:cNvSpPr>
            <a:spLocks noGrp="1"/>
          </p:cNvSpPr>
          <p:nvPr>
            <p:ph type="ftr" sz="quarter" idx="11"/>
          </p:nvPr>
        </p:nvSpPr>
        <p:spPr/>
        <p:txBody>
          <a:bodyPr/>
          <a:lstStyle/>
          <a:p>
            <a:r>
              <a:rPr lang="en-US" smtClean="0"/>
              <a:t>CSC 213 – Programming Design and Data Abstraction II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Paul Akiki © Spring 2012</a:t>
            </a:r>
            <a:endParaRPr lang="en-US"/>
          </a:p>
        </p:txBody>
      </p:sp>
      <p:sp>
        <p:nvSpPr>
          <p:cNvPr id="3" name="Footer Placeholder 2"/>
          <p:cNvSpPr>
            <a:spLocks noGrp="1"/>
          </p:cNvSpPr>
          <p:nvPr>
            <p:ph type="ftr" sz="quarter" idx="11"/>
          </p:nvPr>
        </p:nvSpPr>
        <p:spPr/>
        <p:txBody>
          <a:bodyPr/>
          <a:lstStyle/>
          <a:p>
            <a:r>
              <a:rPr lang="en-US" smtClean="0"/>
              <a:t>CSC 213 – Programming Design and Data Abstraction II</a:t>
            </a:r>
            <a:endParaRPr lang="en-US"/>
          </a:p>
        </p:txBody>
      </p:sp>
      <p:sp>
        <p:nvSpPr>
          <p:cNvPr id="4" name="Slide Number Placeholder 3"/>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Paul Akiki © Spring 2012</a:t>
            </a:r>
            <a:endParaRPr lang="en-US"/>
          </a:p>
        </p:txBody>
      </p:sp>
      <p:sp>
        <p:nvSpPr>
          <p:cNvPr id="6" name="Footer Placeholder 5"/>
          <p:cNvSpPr>
            <a:spLocks noGrp="1"/>
          </p:cNvSpPr>
          <p:nvPr>
            <p:ph type="ftr" sz="quarter" idx="11"/>
          </p:nvPr>
        </p:nvSpPr>
        <p:spPr/>
        <p:txBody>
          <a:bodyPr/>
          <a:lstStyle/>
          <a:p>
            <a:r>
              <a:rPr lang="en-US" smtClean="0"/>
              <a:t>CSC 213 – Programming Design and Data Abstraction II</a:t>
            </a:r>
            <a:endParaRPr lang="en-US"/>
          </a:p>
        </p:txBody>
      </p:sp>
      <p:sp>
        <p:nvSpPr>
          <p:cNvPr id="7" name="Slide Number Placeholder 6"/>
          <p:cNvSpPr>
            <a:spLocks noGrp="1"/>
          </p:cNvSpPr>
          <p:nvPr>
            <p:ph type="sldNum" sz="quarter" idx="12"/>
          </p:nvPr>
        </p:nvSpPr>
        <p:spPr/>
        <p:txBody>
          <a:bodyPr/>
          <a:lstStyle/>
          <a:p>
            <a:fld id="{275B51CF-9E19-4712-A449-1AE263002D45}"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Paul Akiki © Spring 2012</a:t>
            </a:r>
            <a:endParaRPr lang="en-US"/>
          </a:p>
        </p:txBody>
      </p:sp>
      <p:sp>
        <p:nvSpPr>
          <p:cNvPr id="6" name="Footer Placeholder 5"/>
          <p:cNvSpPr>
            <a:spLocks noGrp="1"/>
          </p:cNvSpPr>
          <p:nvPr>
            <p:ph type="ftr" sz="quarter" idx="11"/>
          </p:nvPr>
        </p:nvSpPr>
        <p:spPr/>
        <p:txBody>
          <a:bodyPr/>
          <a:lstStyle/>
          <a:p>
            <a:r>
              <a:rPr lang="en-US" smtClean="0"/>
              <a:t>CSC 213 – Programming Design and Data Abstraction II</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75B51CF-9E19-4712-A449-1AE263002D4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b="1">
                <a:solidFill>
                  <a:schemeClr val="tx2">
                    <a:shade val="90000"/>
                  </a:schemeClr>
                </a:solidFill>
                <a:latin typeface="+mj-lt"/>
              </a:defRPr>
            </a:lvl1pPr>
          </a:lstStyle>
          <a:p>
            <a:r>
              <a:rPr lang="en-US" smtClean="0"/>
              <a:t>Paul Akiki © Spring 2012</a:t>
            </a:r>
            <a:endParaRPr lang="en-US" dirty="0"/>
          </a:p>
        </p:txBody>
      </p:sp>
      <p:sp>
        <p:nvSpPr>
          <p:cNvPr id="22" name="Footer Placeholder 21"/>
          <p:cNvSpPr>
            <a:spLocks noGrp="1"/>
          </p:cNvSpPr>
          <p:nvPr>
            <p:ph type="ftr" sz="quarter" idx="3"/>
          </p:nvPr>
        </p:nvSpPr>
        <p:spPr>
          <a:xfrm>
            <a:off x="2667000" y="6356350"/>
            <a:ext cx="3657600" cy="365125"/>
          </a:xfrm>
          <a:prstGeom prst="rect">
            <a:avLst/>
          </a:prstGeom>
        </p:spPr>
        <p:txBody>
          <a:bodyPr vert="horz" lIns="0" tIns="0" rIns="0" bIns="0" anchor="b"/>
          <a:lstStyle>
            <a:lvl1pPr algn="ctr" eaLnBrk="1" latinLnBrk="0" hangingPunct="1">
              <a:defRPr kumimoji="0" sz="1200" b="1">
                <a:solidFill>
                  <a:schemeClr val="tx2">
                    <a:shade val="90000"/>
                  </a:schemeClr>
                </a:solidFill>
                <a:latin typeface="+mj-lt"/>
              </a:defRPr>
            </a:lvl1pPr>
          </a:lstStyle>
          <a:p>
            <a:r>
              <a:rPr lang="en-US" smtClean="0"/>
              <a:t>CSC 213 – Programming Design and Data Abstraction II</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b="1">
                <a:solidFill>
                  <a:schemeClr val="tx2">
                    <a:shade val="90000"/>
                  </a:schemeClr>
                </a:solidFill>
                <a:latin typeface="+mj-lt"/>
              </a:defRPr>
            </a:lvl1pPr>
          </a:lstStyle>
          <a:p>
            <a:fld id="{275B51CF-9E19-4712-A449-1AE263002D4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hf hdr="0"/>
  <p:txStyles>
    <p:titleStyle>
      <a:lvl1pPr algn="l" rtl="0" eaLnBrk="1" latinLnBrk="0" hangingPunct="1">
        <a:spcBef>
          <a:spcPct val="0"/>
        </a:spcBef>
        <a:buNone/>
        <a:defRPr kumimoji="0" sz="36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Visual C++</a:t>
            </a:r>
            <a:endParaRPr lang="en-US" dirty="0"/>
          </a:p>
        </p:txBody>
      </p:sp>
      <p:sp>
        <p:nvSpPr>
          <p:cNvPr id="3" name="Subtitle 2"/>
          <p:cNvSpPr>
            <a:spLocks noGrp="1"/>
          </p:cNvSpPr>
          <p:nvPr>
            <p:ph type="subTitle" idx="1"/>
          </p:nvPr>
        </p:nvSpPr>
        <p:spPr/>
        <p:txBody>
          <a:bodyPr/>
          <a:lstStyle/>
          <a:p>
            <a:pPr algn="ctr"/>
            <a:r>
              <a:rPr lang="en-US" dirty="0" smtClean="0"/>
              <a:t>Lecture 1 – Classes and Data Abstraction I</a:t>
            </a:r>
            <a:endParaRPr lang="en-US" dirty="0"/>
          </a:p>
        </p:txBody>
      </p:sp>
      <p:sp>
        <p:nvSpPr>
          <p:cNvPr id="4" name="Footer Placeholder 3"/>
          <p:cNvSpPr>
            <a:spLocks noGrp="1"/>
          </p:cNvSpPr>
          <p:nvPr>
            <p:ph type="ftr" sz="quarter" idx="11"/>
          </p:nvPr>
        </p:nvSpPr>
        <p:spPr/>
        <p:txBody>
          <a:bodyPr/>
          <a:lstStyle/>
          <a:p>
            <a:r>
              <a:rPr lang="en-US" smtClean="0"/>
              <a:t>CSC 213 – Programming Design and Data Abstraction II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1</a:t>
            </a:fld>
            <a:endParaRPr lang="en-US"/>
          </a:p>
        </p:txBody>
      </p:sp>
      <p:sp>
        <p:nvSpPr>
          <p:cNvPr id="6" name="Date Placeholder 5"/>
          <p:cNvSpPr>
            <a:spLocks noGrp="1"/>
          </p:cNvSpPr>
          <p:nvPr>
            <p:ph type="dt" sz="half" idx="10"/>
          </p:nvPr>
        </p:nvSpPr>
        <p:spPr/>
        <p:txBody>
          <a:bodyPr/>
          <a:lstStyle/>
          <a:p>
            <a:r>
              <a:rPr lang="en-US" smtClean="0"/>
              <a:t>Paul Akiki © Spring 2012</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and Utility Functions</a:t>
            </a:r>
            <a:endParaRPr lang="en-US" dirty="0"/>
          </a:p>
        </p:txBody>
      </p:sp>
      <p:sp>
        <p:nvSpPr>
          <p:cNvPr id="3" name="Content Placeholder 2"/>
          <p:cNvSpPr>
            <a:spLocks noGrp="1"/>
          </p:cNvSpPr>
          <p:nvPr>
            <p:ph idx="1"/>
          </p:nvPr>
        </p:nvSpPr>
        <p:spPr/>
        <p:txBody>
          <a:bodyPr/>
          <a:lstStyle/>
          <a:p>
            <a:r>
              <a:rPr lang="en-US" dirty="0" smtClean="0"/>
              <a:t>In general, </a:t>
            </a:r>
            <a:r>
              <a:rPr lang="en-US" i="1" dirty="0" smtClean="0"/>
              <a:t>access functions </a:t>
            </a:r>
            <a:r>
              <a:rPr lang="en-US" dirty="0" smtClean="0"/>
              <a:t>are located in the class under the </a:t>
            </a:r>
            <a:r>
              <a:rPr lang="en-US" b="1" dirty="0" smtClean="0"/>
              <a:t>public</a:t>
            </a:r>
            <a:r>
              <a:rPr lang="en-US" dirty="0" smtClean="0"/>
              <a:t> section so that the user can access them.</a:t>
            </a:r>
          </a:p>
          <a:p>
            <a:r>
              <a:rPr lang="en-US" dirty="0" smtClean="0"/>
              <a:t>Sometimes, you might need to create functions that are not accessible by the user, which will be placed under the </a:t>
            </a:r>
            <a:r>
              <a:rPr lang="en-US" b="1" dirty="0" smtClean="0"/>
              <a:t>private</a:t>
            </a:r>
            <a:r>
              <a:rPr lang="en-US" dirty="0" smtClean="0"/>
              <a:t> section of the class.</a:t>
            </a:r>
          </a:p>
          <a:p>
            <a:r>
              <a:rPr lang="en-US" dirty="0" smtClean="0"/>
              <a:t>Such type of functions are called </a:t>
            </a:r>
            <a:r>
              <a:rPr lang="en-US" i="1" dirty="0" smtClean="0"/>
              <a:t>utility functions </a:t>
            </a:r>
            <a:r>
              <a:rPr lang="en-US" dirty="0" smtClean="0"/>
              <a:t>or</a:t>
            </a:r>
            <a:r>
              <a:rPr lang="en-US" i="1" dirty="0" smtClean="0"/>
              <a:t> helper functions.</a:t>
            </a:r>
            <a:r>
              <a:rPr lang="en-US" dirty="0" smtClean="0"/>
              <a:t> These functions will be used internally within the class only.</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10</a:t>
            </a:fld>
            <a:endParaRPr lang="en-US"/>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and Utility Functions Example</a:t>
            </a:r>
            <a:endParaRPr lang="en-US" dirty="0"/>
          </a:p>
        </p:txBody>
      </p:sp>
      <p:sp>
        <p:nvSpPr>
          <p:cNvPr id="3" name="Content Placeholder 2"/>
          <p:cNvSpPr>
            <a:spLocks noGrp="1"/>
          </p:cNvSpPr>
          <p:nvPr>
            <p:ph idx="1"/>
          </p:nvPr>
        </p:nvSpPr>
        <p:spPr>
          <a:xfrm>
            <a:off x="5410200" y="1935480"/>
            <a:ext cx="3352800" cy="4389120"/>
          </a:xfrm>
        </p:spPr>
        <p:txBody>
          <a:bodyPr>
            <a:normAutofit/>
          </a:bodyPr>
          <a:lstStyle/>
          <a:p>
            <a:r>
              <a:rPr lang="en-US" b="1" dirty="0" err="1" smtClean="0"/>
              <a:t>totalAnnualSales</a:t>
            </a:r>
            <a:r>
              <a:rPr lang="en-US" b="1" dirty="0" smtClean="0"/>
              <a:t>() </a:t>
            </a:r>
            <a:r>
              <a:rPr lang="en-US" dirty="0" smtClean="0"/>
              <a:t>is a </a:t>
            </a:r>
            <a:r>
              <a:rPr lang="en-US" i="1" dirty="0" smtClean="0"/>
              <a:t>utility</a:t>
            </a:r>
            <a:r>
              <a:rPr lang="en-US" dirty="0" smtClean="0"/>
              <a:t> or </a:t>
            </a:r>
            <a:r>
              <a:rPr lang="en-US" i="1" dirty="0" smtClean="0"/>
              <a:t>helper</a:t>
            </a:r>
            <a:r>
              <a:rPr lang="en-US" dirty="0" smtClean="0"/>
              <a:t> </a:t>
            </a:r>
            <a:r>
              <a:rPr lang="en-US" i="1" dirty="0" smtClean="0"/>
              <a:t>function</a:t>
            </a:r>
            <a:r>
              <a:rPr lang="en-US" dirty="0" smtClean="0"/>
              <a:t> since it is located under the </a:t>
            </a:r>
            <a:r>
              <a:rPr lang="en-US" b="1" dirty="0" smtClean="0"/>
              <a:t>private</a:t>
            </a:r>
            <a:r>
              <a:rPr lang="en-US" dirty="0" smtClean="0"/>
              <a:t> section of the class </a:t>
            </a:r>
            <a:r>
              <a:rPr lang="en-US" b="1" dirty="0" err="1" smtClean="0"/>
              <a:t>SalesPerson</a:t>
            </a:r>
            <a:r>
              <a:rPr lang="en-US" dirty="0" smtClean="0"/>
              <a:t>.</a:t>
            </a:r>
          </a:p>
          <a:p>
            <a:r>
              <a:rPr lang="en-US" dirty="0" smtClean="0"/>
              <a:t>Utility functions can be used or called within the public functions.</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11</a:t>
            </a:fld>
            <a:endParaRPr lang="en-US"/>
          </a:p>
        </p:txBody>
      </p:sp>
      <p:pic>
        <p:nvPicPr>
          <p:cNvPr id="2050" name="Picture 2"/>
          <p:cNvPicPr>
            <a:picLocks noChangeAspect="1" noChangeArrowheads="1"/>
          </p:cNvPicPr>
          <p:nvPr/>
        </p:nvPicPr>
        <p:blipFill>
          <a:blip r:embed="rId2"/>
          <a:srcRect/>
          <a:stretch>
            <a:fillRect/>
          </a:stretch>
        </p:blipFill>
        <p:spPr bwMode="auto">
          <a:xfrm>
            <a:off x="457200" y="1905000"/>
            <a:ext cx="4789828" cy="4419600"/>
          </a:xfrm>
          <a:prstGeom prst="rect">
            <a:avLst/>
          </a:prstGeom>
          <a:noFill/>
          <a:ln w="9525">
            <a:noFill/>
            <a:miter lim="800000"/>
            <a:headEnd/>
            <a:tailEnd/>
          </a:ln>
          <a:effectLst/>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and Utility Functions Example</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12</a:t>
            </a:fld>
            <a:endParaRPr lang="en-US"/>
          </a:p>
        </p:txBody>
      </p:sp>
      <p:pic>
        <p:nvPicPr>
          <p:cNvPr id="1027" name="Picture 3"/>
          <p:cNvPicPr>
            <a:picLocks noChangeAspect="1" noChangeArrowheads="1"/>
          </p:cNvPicPr>
          <p:nvPr/>
        </p:nvPicPr>
        <p:blipFill>
          <a:blip r:embed="rId2"/>
          <a:srcRect/>
          <a:stretch>
            <a:fillRect/>
          </a:stretch>
        </p:blipFill>
        <p:spPr bwMode="auto">
          <a:xfrm>
            <a:off x="457200" y="1918779"/>
            <a:ext cx="6934200" cy="4405821"/>
          </a:xfrm>
          <a:prstGeom prst="rect">
            <a:avLst/>
          </a:prstGeom>
          <a:noFill/>
          <a:ln w="9525">
            <a:noFill/>
            <a:miter lim="800000"/>
            <a:headEnd/>
            <a:tailEnd/>
          </a:ln>
          <a:effectLst/>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Constructors with Default Arguments</a:t>
            </a:r>
            <a:endParaRPr lang="en-US" dirty="0"/>
          </a:p>
        </p:txBody>
      </p:sp>
      <p:sp>
        <p:nvSpPr>
          <p:cNvPr id="3" name="Content Placeholder 2"/>
          <p:cNvSpPr>
            <a:spLocks noGrp="1"/>
          </p:cNvSpPr>
          <p:nvPr>
            <p:ph idx="1"/>
          </p:nvPr>
        </p:nvSpPr>
        <p:spPr>
          <a:xfrm>
            <a:off x="3505200" y="1935480"/>
            <a:ext cx="5181600" cy="4389120"/>
          </a:xfrm>
        </p:spPr>
        <p:txBody>
          <a:bodyPr>
            <a:normAutofit fontScale="92500"/>
          </a:bodyPr>
          <a:lstStyle/>
          <a:p>
            <a:r>
              <a:rPr lang="en-US" dirty="0" smtClean="0"/>
              <a:t>In the class Time, the constructor contains default values equal to 0 for the three integer arguments.</a:t>
            </a:r>
          </a:p>
          <a:p>
            <a:r>
              <a:rPr lang="en-US" dirty="0" smtClean="0"/>
              <a:t>Set and Get Functions are introduced in the class. </a:t>
            </a:r>
          </a:p>
          <a:p>
            <a:r>
              <a:rPr lang="en-US" dirty="0" smtClean="0"/>
              <a:t>Set functions allows the user to set values for the private members found in the class.</a:t>
            </a:r>
          </a:p>
          <a:p>
            <a:r>
              <a:rPr lang="en-US" dirty="0" smtClean="0"/>
              <a:t>Get Functions allows the user to return the current values of the private members found in the class.</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13</a:t>
            </a:fld>
            <a:endParaRPr lang="en-US"/>
          </a:p>
        </p:txBody>
      </p:sp>
      <p:pic>
        <p:nvPicPr>
          <p:cNvPr id="3074" name="Picture 2"/>
          <p:cNvPicPr>
            <a:picLocks noChangeAspect="1" noChangeArrowheads="1"/>
          </p:cNvPicPr>
          <p:nvPr/>
        </p:nvPicPr>
        <p:blipFill>
          <a:blip r:embed="rId2"/>
          <a:srcRect/>
          <a:stretch>
            <a:fillRect/>
          </a:stretch>
        </p:blipFill>
        <p:spPr bwMode="auto">
          <a:xfrm>
            <a:off x="457200" y="1981200"/>
            <a:ext cx="2898122" cy="4343400"/>
          </a:xfrm>
          <a:prstGeom prst="rect">
            <a:avLst/>
          </a:prstGeom>
          <a:noFill/>
          <a:ln w="9525">
            <a:noFill/>
            <a:miter lim="800000"/>
            <a:headEnd/>
            <a:tailEnd/>
          </a:ln>
          <a:effectLst/>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Constructors with Default Arguments</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14</a:t>
            </a:fld>
            <a:endParaRPr lang="en-US"/>
          </a:p>
        </p:txBody>
      </p:sp>
      <p:pic>
        <p:nvPicPr>
          <p:cNvPr id="1026" name="Picture 2"/>
          <p:cNvPicPr>
            <a:picLocks noChangeAspect="1" noChangeArrowheads="1"/>
          </p:cNvPicPr>
          <p:nvPr/>
        </p:nvPicPr>
        <p:blipFill>
          <a:blip r:embed="rId2"/>
          <a:srcRect/>
          <a:stretch>
            <a:fillRect/>
          </a:stretch>
        </p:blipFill>
        <p:spPr bwMode="auto">
          <a:xfrm>
            <a:off x="457200" y="1958170"/>
            <a:ext cx="6324600" cy="4366430"/>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Constructors with Default Arguments</a:t>
            </a:r>
            <a:endParaRPr lang="en-US" dirty="0"/>
          </a:p>
        </p:txBody>
      </p:sp>
      <p:sp>
        <p:nvSpPr>
          <p:cNvPr id="3" name="Content Placeholder 2"/>
          <p:cNvSpPr>
            <a:spLocks noGrp="1"/>
          </p:cNvSpPr>
          <p:nvPr>
            <p:ph idx="1"/>
          </p:nvPr>
        </p:nvSpPr>
        <p:spPr>
          <a:xfrm>
            <a:off x="4267200" y="1935480"/>
            <a:ext cx="4572000" cy="4389120"/>
          </a:xfrm>
        </p:spPr>
        <p:txBody>
          <a:bodyPr>
            <a:normAutofit fontScale="85000" lnSpcReduction="10000"/>
          </a:bodyPr>
          <a:lstStyle/>
          <a:p>
            <a:r>
              <a:rPr lang="en-US" dirty="0" smtClean="0"/>
              <a:t>Inside the main(), five objects were created for the class </a:t>
            </a:r>
            <a:r>
              <a:rPr lang="en-US" b="1" dirty="0" smtClean="0"/>
              <a:t>Time</a:t>
            </a:r>
            <a:r>
              <a:rPr lang="en-US" dirty="0" smtClean="0"/>
              <a:t>.</a:t>
            </a:r>
          </a:p>
          <a:p>
            <a:r>
              <a:rPr lang="en-US" dirty="0" smtClean="0"/>
              <a:t>Object </a:t>
            </a:r>
            <a:r>
              <a:rPr lang="en-US" b="1" dirty="0" smtClean="0"/>
              <a:t>t1</a:t>
            </a:r>
            <a:r>
              <a:rPr lang="en-US" dirty="0" smtClean="0"/>
              <a:t> will take no arguments to the constructor.</a:t>
            </a:r>
          </a:p>
          <a:p>
            <a:r>
              <a:rPr lang="en-US" dirty="0" smtClean="0"/>
              <a:t>Object </a:t>
            </a:r>
            <a:r>
              <a:rPr lang="en-US" b="1" dirty="0" smtClean="0"/>
              <a:t>t2</a:t>
            </a:r>
            <a:r>
              <a:rPr lang="en-US" dirty="0" smtClean="0"/>
              <a:t> will take 1 argument to the constructor.</a:t>
            </a:r>
          </a:p>
          <a:p>
            <a:r>
              <a:rPr lang="en-US" dirty="0" smtClean="0"/>
              <a:t>Object </a:t>
            </a:r>
            <a:r>
              <a:rPr lang="en-US" b="1" dirty="0" smtClean="0"/>
              <a:t>t3</a:t>
            </a:r>
            <a:r>
              <a:rPr lang="en-US" dirty="0" smtClean="0"/>
              <a:t> will take 2 arguments to the constructor.</a:t>
            </a:r>
          </a:p>
          <a:p>
            <a:r>
              <a:rPr lang="en-US" dirty="0" smtClean="0"/>
              <a:t>Object </a:t>
            </a:r>
            <a:r>
              <a:rPr lang="en-US" b="1" dirty="0" smtClean="0"/>
              <a:t>t4</a:t>
            </a:r>
            <a:r>
              <a:rPr lang="en-US" dirty="0" smtClean="0"/>
              <a:t> will take 3 arguments to the constructor.</a:t>
            </a:r>
          </a:p>
          <a:p>
            <a:r>
              <a:rPr lang="en-US" dirty="0" smtClean="0"/>
              <a:t>Object </a:t>
            </a:r>
            <a:r>
              <a:rPr lang="en-US" b="1" dirty="0" smtClean="0"/>
              <a:t>t5</a:t>
            </a:r>
            <a:r>
              <a:rPr lang="en-US" dirty="0" smtClean="0"/>
              <a:t> will also take 3 arguments with bad values for the arguments hour, minute and second.</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15</a:t>
            </a:fld>
            <a:endParaRPr lang="en-US"/>
          </a:p>
        </p:txBody>
      </p:sp>
      <p:pic>
        <p:nvPicPr>
          <p:cNvPr id="5123" name="Picture 3"/>
          <p:cNvPicPr>
            <a:picLocks noChangeAspect="1" noChangeArrowheads="1"/>
          </p:cNvPicPr>
          <p:nvPr/>
        </p:nvPicPr>
        <p:blipFill>
          <a:blip r:embed="rId2"/>
          <a:srcRect/>
          <a:stretch>
            <a:fillRect/>
          </a:stretch>
        </p:blipFill>
        <p:spPr bwMode="auto">
          <a:xfrm>
            <a:off x="457200" y="1931184"/>
            <a:ext cx="3657600" cy="4393416"/>
          </a:xfrm>
          <a:prstGeom prst="rect">
            <a:avLst/>
          </a:prstGeom>
          <a:noFill/>
          <a:ln w="9525">
            <a:noFill/>
            <a:miter lim="800000"/>
            <a:headEnd/>
            <a:tailEnd/>
          </a:ln>
          <a:effectLst/>
        </p:spPr>
      </p:pic>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Destructors</a:t>
            </a:r>
            <a:endParaRPr lang="en-US" dirty="0"/>
          </a:p>
        </p:txBody>
      </p:sp>
      <p:sp>
        <p:nvSpPr>
          <p:cNvPr id="3" name="Content Placeholder 2"/>
          <p:cNvSpPr>
            <a:spLocks noGrp="1"/>
          </p:cNvSpPr>
          <p:nvPr>
            <p:ph idx="1"/>
          </p:nvPr>
        </p:nvSpPr>
        <p:spPr/>
        <p:txBody>
          <a:bodyPr/>
          <a:lstStyle/>
          <a:p>
            <a:r>
              <a:rPr lang="en-US" dirty="0" smtClean="0"/>
              <a:t>A destructor is another type of special member function.</a:t>
            </a:r>
          </a:p>
          <a:p>
            <a:r>
              <a:rPr lang="en-US" dirty="0" smtClean="0"/>
              <a:t>The name of the destructor for a class is the </a:t>
            </a:r>
            <a:r>
              <a:rPr lang="en-US" b="1" dirty="0" smtClean="0"/>
              <a:t>tilde character</a:t>
            </a:r>
            <a:r>
              <a:rPr lang="en-US" dirty="0" smtClean="0"/>
              <a:t> (</a:t>
            </a:r>
            <a:r>
              <a:rPr lang="en-US" b="1" dirty="0" smtClean="0"/>
              <a:t>~</a:t>
            </a:r>
            <a:r>
              <a:rPr lang="en-US" dirty="0" smtClean="0"/>
              <a:t>) followed by the class name.</a:t>
            </a:r>
          </a:p>
          <a:p>
            <a:r>
              <a:rPr lang="en-US" dirty="0" smtClean="0"/>
              <a:t>A class’s destructor is called implicitly when an object is destroyed.</a:t>
            </a:r>
          </a:p>
          <a:p>
            <a:r>
              <a:rPr lang="en-US" dirty="0" smtClean="0"/>
              <a:t>The destructor itself does not actually release the object’s memory, but performs termination housekeeping before the object’s memory is reclaimed.</a:t>
            </a:r>
          </a:p>
          <a:p>
            <a:r>
              <a:rPr lang="en-US" dirty="0" smtClean="0"/>
              <a:t>The destructor receives </a:t>
            </a:r>
            <a:r>
              <a:rPr lang="en-US" b="1" dirty="0" smtClean="0"/>
              <a:t>no parameters </a:t>
            </a:r>
            <a:r>
              <a:rPr lang="en-US" dirty="0" smtClean="0"/>
              <a:t>and </a:t>
            </a:r>
            <a:r>
              <a:rPr lang="en-US" b="1" dirty="0" smtClean="0"/>
              <a:t>returns no value</a:t>
            </a:r>
            <a:r>
              <a:rPr lang="en-US" dirty="0" smtClean="0"/>
              <a:t>, not even </a:t>
            </a:r>
            <a:r>
              <a:rPr lang="en-US" b="1" dirty="0" smtClean="0"/>
              <a:t>void</a:t>
            </a:r>
            <a:r>
              <a:rPr lang="en-US" dirty="0" smtClean="0"/>
              <a:t>.</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16</a:t>
            </a:fld>
            <a:endParaRPr lang="en-US"/>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Destructors: Example</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17</a:t>
            </a:fld>
            <a:endParaRPr lang="en-US"/>
          </a:p>
        </p:txBody>
      </p:sp>
      <p:pic>
        <p:nvPicPr>
          <p:cNvPr id="1028" name="Picture 4"/>
          <p:cNvPicPr>
            <a:picLocks noChangeAspect="1" noChangeArrowheads="1"/>
          </p:cNvPicPr>
          <p:nvPr/>
        </p:nvPicPr>
        <p:blipFill>
          <a:blip r:embed="rId2"/>
          <a:srcRect/>
          <a:stretch>
            <a:fillRect/>
          </a:stretch>
        </p:blipFill>
        <p:spPr bwMode="auto">
          <a:xfrm>
            <a:off x="457200" y="2116666"/>
            <a:ext cx="8229600" cy="3979334"/>
          </a:xfrm>
          <a:prstGeom prst="rect">
            <a:avLst/>
          </a:prstGeom>
          <a:noFill/>
          <a:ln w="9525">
            <a:noFill/>
            <a:miter lim="800000"/>
            <a:headEnd/>
            <a:tailEnd/>
          </a:ln>
          <a:effectLst/>
        </p:spPr>
      </p:pic>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Destructors: Example</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18</a:t>
            </a:fld>
            <a:endParaRPr lang="en-US"/>
          </a:p>
        </p:txBody>
      </p:sp>
      <p:pic>
        <p:nvPicPr>
          <p:cNvPr id="2050" name="Picture 2"/>
          <p:cNvPicPr>
            <a:picLocks noChangeAspect="1" noChangeArrowheads="1"/>
          </p:cNvPicPr>
          <p:nvPr/>
        </p:nvPicPr>
        <p:blipFill>
          <a:blip r:embed="rId2"/>
          <a:srcRect/>
          <a:stretch>
            <a:fillRect/>
          </a:stretch>
        </p:blipFill>
        <p:spPr bwMode="auto">
          <a:xfrm>
            <a:off x="457200" y="1933574"/>
            <a:ext cx="3962400" cy="4399889"/>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495800" y="2131738"/>
            <a:ext cx="4191000" cy="3964262"/>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Returning a Reference to a Private Data Member</a:t>
            </a:r>
            <a:endParaRPr lang="en-US" sz="3200"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19</a:t>
            </a:fld>
            <a:endParaRPr lang="en-US"/>
          </a:p>
        </p:txBody>
      </p:sp>
      <p:pic>
        <p:nvPicPr>
          <p:cNvPr id="1026" name="Picture 2"/>
          <p:cNvPicPr>
            <a:picLocks noChangeAspect="1" noChangeArrowheads="1"/>
          </p:cNvPicPr>
          <p:nvPr/>
        </p:nvPicPr>
        <p:blipFill>
          <a:blip r:embed="rId2"/>
          <a:srcRect/>
          <a:stretch>
            <a:fillRect/>
          </a:stretch>
        </p:blipFill>
        <p:spPr bwMode="auto">
          <a:xfrm>
            <a:off x="4197524" y="1905000"/>
            <a:ext cx="3270076" cy="44196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57200" y="1907226"/>
            <a:ext cx="3581399" cy="4417374"/>
          </a:xfrm>
          <a:prstGeom prst="rect">
            <a:avLst/>
          </a:prstGeom>
          <a:noFill/>
          <a:ln w="9525">
            <a:noFill/>
            <a:miter lim="800000"/>
            <a:headEnd/>
            <a:tailEnd/>
          </a:ln>
          <a:effectLst/>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Introduction + Concepts</a:t>
            </a:r>
          </a:p>
          <a:p>
            <a:r>
              <a:rPr lang="en-US" dirty="0" smtClean="0"/>
              <a:t>Class Definition</a:t>
            </a:r>
          </a:p>
          <a:p>
            <a:r>
              <a:rPr lang="en-US" dirty="0" smtClean="0"/>
              <a:t>Class Scope and Accessing Class Members</a:t>
            </a:r>
          </a:p>
          <a:p>
            <a:r>
              <a:rPr lang="en-US" dirty="0" smtClean="0"/>
              <a:t>Access and Utility Functions</a:t>
            </a:r>
          </a:p>
          <a:p>
            <a:r>
              <a:rPr lang="en-US" dirty="0" smtClean="0"/>
              <a:t>Constructors with Default Arguments</a:t>
            </a:r>
          </a:p>
          <a:p>
            <a:r>
              <a:rPr lang="en-US" dirty="0" smtClean="0"/>
              <a:t>Destructors</a:t>
            </a:r>
          </a:p>
          <a:p>
            <a:r>
              <a:rPr lang="en-US" dirty="0" smtClean="0"/>
              <a:t>Returning a Reference to a Private Data Member</a:t>
            </a:r>
          </a:p>
          <a:p>
            <a:r>
              <a:rPr lang="en-US" dirty="0" smtClean="0"/>
              <a:t>Default Memberwise Assignment</a:t>
            </a:r>
          </a:p>
        </p:txBody>
      </p:sp>
      <p:sp>
        <p:nvSpPr>
          <p:cNvPr id="4" name="Footer Placeholder 3"/>
          <p:cNvSpPr>
            <a:spLocks noGrp="1"/>
          </p:cNvSpPr>
          <p:nvPr>
            <p:ph type="ftr" sz="quarter" idx="11"/>
          </p:nvPr>
        </p:nvSpPr>
        <p:spPr/>
        <p:txBody>
          <a:bodyPr/>
          <a:lstStyle/>
          <a:p>
            <a:r>
              <a:rPr lang="en-US" smtClean="0"/>
              <a:t>CSC 213 – Programming Design and Data Abstraction II</a:t>
            </a:r>
            <a:endParaRPr lang="en-US"/>
          </a:p>
        </p:txBody>
      </p:sp>
      <p:sp>
        <p:nvSpPr>
          <p:cNvPr id="5" name="Slide Number Placeholder 4"/>
          <p:cNvSpPr>
            <a:spLocks noGrp="1"/>
          </p:cNvSpPr>
          <p:nvPr>
            <p:ph type="sldNum" sz="quarter" idx="12"/>
          </p:nvPr>
        </p:nvSpPr>
        <p:spPr/>
        <p:txBody>
          <a:bodyPr/>
          <a:lstStyle/>
          <a:p>
            <a:fld id="{275B51CF-9E19-4712-A449-1AE263002D45}" type="slidenum">
              <a:rPr lang="en-US" smtClean="0"/>
              <a:pPr/>
              <a:t>2</a:t>
            </a:fld>
            <a:endParaRPr lang="en-US"/>
          </a:p>
        </p:txBody>
      </p:sp>
      <p:sp>
        <p:nvSpPr>
          <p:cNvPr id="6" name="Date Placeholder 5"/>
          <p:cNvSpPr>
            <a:spLocks noGrp="1"/>
          </p:cNvSpPr>
          <p:nvPr>
            <p:ph type="dt" sz="half" idx="10"/>
          </p:nvPr>
        </p:nvSpPr>
        <p:spPr/>
        <p:txBody>
          <a:bodyPr/>
          <a:lstStyle/>
          <a:p>
            <a:r>
              <a:rPr lang="en-US" smtClean="0"/>
              <a:t>Paul Akiki © Spring 2012</a:t>
            </a:r>
            <a:endParaRPr lang="en-US"/>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Returning a Reference to a Private Data Member</a:t>
            </a:r>
            <a:endParaRPr lang="en-US" sz="3200" dirty="0"/>
          </a:p>
        </p:txBody>
      </p:sp>
      <p:sp>
        <p:nvSpPr>
          <p:cNvPr id="3" name="Content Placeholder 2"/>
          <p:cNvSpPr>
            <a:spLocks noGrp="1"/>
          </p:cNvSpPr>
          <p:nvPr>
            <p:ph idx="1"/>
          </p:nvPr>
        </p:nvSpPr>
        <p:spPr>
          <a:xfrm>
            <a:off x="457200" y="5562600"/>
            <a:ext cx="8382000" cy="762000"/>
          </a:xfrm>
        </p:spPr>
        <p:txBody>
          <a:bodyPr>
            <a:normAutofit fontScale="92500" lnSpcReduction="10000"/>
          </a:bodyPr>
          <a:lstStyle/>
          <a:p>
            <a:r>
              <a:rPr lang="en-US" dirty="0" smtClean="0"/>
              <a:t>The definition of </a:t>
            </a:r>
            <a:r>
              <a:rPr lang="en-US" i="1" dirty="0" err="1" smtClean="0"/>
              <a:t>lvalue</a:t>
            </a:r>
            <a:r>
              <a:rPr lang="en-US" dirty="0" smtClean="0"/>
              <a:t> is referred to as “an object that can appear on the left-hand side of an assignment”.</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20</a:t>
            </a:fld>
            <a:endParaRPr lang="en-US"/>
          </a:p>
        </p:txBody>
      </p:sp>
      <p:pic>
        <p:nvPicPr>
          <p:cNvPr id="2050" name="Picture 2"/>
          <p:cNvPicPr>
            <a:picLocks noChangeAspect="1" noChangeArrowheads="1"/>
          </p:cNvPicPr>
          <p:nvPr/>
        </p:nvPicPr>
        <p:blipFill>
          <a:blip r:embed="rId2"/>
          <a:srcRect/>
          <a:stretch>
            <a:fillRect/>
          </a:stretch>
        </p:blipFill>
        <p:spPr bwMode="auto">
          <a:xfrm>
            <a:off x="457200" y="1936168"/>
            <a:ext cx="4876800" cy="3600765"/>
          </a:xfrm>
          <a:prstGeom prst="rect">
            <a:avLst/>
          </a:prstGeom>
          <a:noFill/>
          <a:ln w="9525">
            <a:noFill/>
            <a:miter lim="800000"/>
            <a:headEnd/>
            <a:tailEnd/>
          </a:ln>
          <a:effectLst/>
        </p:spPr>
      </p:pic>
      <p:sp>
        <p:nvSpPr>
          <p:cNvPr id="9" name="Content Placeholder 2"/>
          <p:cNvSpPr txBox="1">
            <a:spLocks/>
          </p:cNvSpPr>
          <p:nvPr/>
        </p:nvSpPr>
        <p:spPr>
          <a:xfrm>
            <a:off x="5334000" y="1943100"/>
            <a:ext cx="3505200" cy="3543300"/>
          </a:xfrm>
          <a:prstGeom prst="rect">
            <a:avLst/>
          </a:prstGeom>
        </p:spPr>
        <p:txBody>
          <a:bodyPr vert="horz">
            <a:normAutofit/>
          </a:bodyPr>
          <a:lstStyle/>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j-lt"/>
                <a:ea typeface="+mn-ea"/>
                <a:cs typeface="+mn-cs"/>
              </a:rPr>
              <a:t>The reference variable </a:t>
            </a:r>
            <a:r>
              <a:rPr kumimoji="0" lang="en-US" sz="2600" b="1" i="0" u="none" strike="noStrike" kern="1200" cap="none" spc="0" normalizeH="0" baseline="0" noProof="0" dirty="0" err="1" smtClean="0">
                <a:ln>
                  <a:noFill/>
                </a:ln>
                <a:solidFill>
                  <a:schemeClr val="tx1"/>
                </a:solidFill>
                <a:effectLst/>
                <a:uLnTx/>
                <a:uFillTx/>
                <a:latin typeface="+mj-lt"/>
                <a:ea typeface="+mn-ea"/>
                <a:cs typeface="+mn-cs"/>
              </a:rPr>
              <a:t>hourRef</a:t>
            </a:r>
            <a:r>
              <a:rPr kumimoji="0" lang="en-US" sz="26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mj-lt"/>
                <a:ea typeface="+mn-ea"/>
                <a:cs typeface="+mn-cs"/>
              </a:rPr>
              <a:t>is used to change the value of a private data member for the object </a:t>
            </a:r>
            <a:r>
              <a:rPr kumimoji="0" lang="en-US" sz="2600" b="1" i="0" u="none" strike="noStrike" kern="1200" cap="none" spc="0" normalizeH="0" baseline="0" noProof="0" dirty="0" smtClean="0">
                <a:ln>
                  <a:noFill/>
                </a:ln>
                <a:solidFill>
                  <a:schemeClr val="tx1"/>
                </a:solidFill>
                <a:effectLst/>
                <a:uLnTx/>
                <a:uFillTx/>
                <a:latin typeface="+mj-lt"/>
                <a:ea typeface="+mn-ea"/>
                <a:cs typeface="+mn-cs"/>
              </a:rPr>
              <a:t>t</a:t>
            </a:r>
            <a:r>
              <a:rPr kumimoji="0" lang="en-US" sz="2600" b="0" i="0" u="none" strike="noStrike" kern="1200" cap="none" spc="0" normalizeH="0" baseline="0" noProof="0" dirty="0" smtClean="0">
                <a:ln>
                  <a:noFill/>
                </a:ln>
                <a:solidFill>
                  <a:schemeClr val="tx1"/>
                </a:solidFill>
                <a:effectLst/>
                <a:uLnTx/>
                <a:uFillTx/>
                <a:latin typeface="+mj-lt"/>
                <a:ea typeface="+mn-ea"/>
                <a:cs typeface="+mn-cs"/>
              </a:rPr>
              <a:t>.</a:t>
            </a: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sz="2600" dirty="0" smtClean="0">
                <a:latin typeface="+mj-lt"/>
              </a:rPr>
              <a:t>This is done through the call of the function </a:t>
            </a:r>
            <a:r>
              <a:rPr lang="en-US" sz="2600" b="1" dirty="0" err="1" smtClean="0">
                <a:latin typeface="+mj-lt"/>
              </a:rPr>
              <a:t>badSetHour</a:t>
            </a:r>
            <a:r>
              <a:rPr lang="en-US" sz="2600" dirty="0" smtClean="0">
                <a:latin typeface="+mj-lt"/>
              </a:rPr>
              <a:t>.</a:t>
            </a:r>
            <a:endParaRPr kumimoji="0" lang="en-US" sz="26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Memberwise Assignment</a:t>
            </a:r>
            <a:endParaRPr lang="en-US" dirty="0"/>
          </a:p>
        </p:txBody>
      </p:sp>
      <p:sp>
        <p:nvSpPr>
          <p:cNvPr id="3" name="Content Placeholder 2"/>
          <p:cNvSpPr>
            <a:spLocks noGrp="1"/>
          </p:cNvSpPr>
          <p:nvPr>
            <p:ph idx="1"/>
          </p:nvPr>
        </p:nvSpPr>
        <p:spPr/>
        <p:txBody>
          <a:bodyPr/>
          <a:lstStyle/>
          <a:p>
            <a:r>
              <a:rPr lang="en-US" dirty="0" smtClean="0"/>
              <a:t>The assignment operator (=) can be used to assign an object to another object of the same type.</a:t>
            </a:r>
          </a:p>
          <a:p>
            <a:r>
              <a:rPr lang="en-US" dirty="0" smtClean="0"/>
              <a:t>By default, such assignment is performed by the </a:t>
            </a:r>
            <a:r>
              <a:rPr lang="en-US" b="1" dirty="0" err="1" smtClean="0"/>
              <a:t>memberwise</a:t>
            </a:r>
            <a:r>
              <a:rPr lang="en-US" b="1" dirty="0" smtClean="0"/>
              <a:t> assignment</a:t>
            </a:r>
            <a:r>
              <a:rPr lang="en-US" dirty="0" smtClean="0"/>
              <a:t>.</a:t>
            </a:r>
          </a:p>
          <a:p>
            <a:r>
              <a:rPr lang="en-US" dirty="0" smtClean="0"/>
              <a:t>Each data member of the object on the right of the assignment operator is assigned individually to the same data member in the object on the left of the assignment operator.</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21</a:t>
            </a:fld>
            <a:endParaRPr lang="en-US"/>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Memberwise Assignment: Example</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22</a:t>
            </a:fld>
            <a:endParaRPr lang="en-US"/>
          </a:p>
        </p:txBody>
      </p:sp>
      <p:pic>
        <p:nvPicPr>
          <p:cNvPr id="3074" name="Picture 2"/>
          <p:cNvPicPr>
            <a:picLocks noChangeAspect="1" noChangeArrowheads="1"/>
          </p:cNvPicPr>
          <p:nvPr/>
        </p:nvPicPr>
        <p:blipFill>
          <a:blip r:embed="rId2"/>
          <a:srcRect/>
          <a:stretch>
            <a:fillRect/>
          </a:stretch>
        </p:blipFill>
        <p:spPr bwMode="auto">
          <a:xfrm>
            <a:off x="457200" y="2286000"/>
            <a:ext cx="8220075" cy="3429000"/>
          </a:xfrm>
          <a:prstGeom prst="rect">
            <a:avLst/>
          </a:prstGeom>
          <a:noFill/>
          <a:ln w="9525">
            <a:noFill/>
            <a:miter lim="800000"/>
            <a:headEnd/>
            <a:tailEnd/>
          </a:ln>
          <a:effectLst/>
        </p:spPr>
      </p:pic>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Memberwise Assignment: Example</a:t>
            </a:r>
            <a:endParaRPr lang="en-US" dirty="0"/>
          </a:p>
        </p:txBody>
      </p:sp>
      <p:sp>
        <p:nvSpPr>
          <p:cNvPr id="3" name="Content Placeholder 2"/>
          <p:cNvSpPr>
            <a:spLocks noGrp="1"/>
          </p:cNvSpPr>
          <p:nvPr>
            <p:ph idx="1"/>
          </p:nvPr>
        </p:nvSpPr>
        <p:spPr>
          <a:xfrm>
            <a:off x="6019800" y="1935480"/>
            <a:ext cx="2819400" cy="4389120"/>
          </a:xfrm>
        </p:spPr>
        <p:txBody>
          <a:bodyPr>
            <a:normAutofit lnSpcReduction="10000"/>
          </a:bodyPr>
          <a:lstStyle/>
          <a:p>
            <a:r>
              <a:rPr lang="en-US" dirty="0" smtClean="0"/>
              <a:t>Object </a:t>
            </a:r>
            <a:r>
              <a:rPr lang="en-US" b="1" dirty="0" smtClean="0"/>
              <a:t>date2</a:t>
            </a:r>
            <a:r>
              <a:rPr lang="en-US" dirty="0" smtClean="0"/>
              <a:t> will take the default values given to the constructor.</a:t>
            </a:r>
          </a:p>
          <a:p>
            <a:r>
              <a:rPr lang="en-US" b="1" dirty="0" smtClean="0"/>
              <a:t>date2 = date1 </a:t>
            </a:r>
            <a:r>
              <a:rPr lang="en-US" dirty="0" smtClean="0"/>
              <a:t>will override the values of the object </a:t>
            </a:r>
            <a:r>
              <a:rPr lang="en-US" b="1" dirty="0" smtClean="0"/>
              <a:t>date2</a:t>
            </a:r>
            <a:r>
              <a:rPr lang="en-US" dirty="0" smtClean="0"/>
              <a:t> attributes with the values in the object </a:t>
            </a:r>
            <a:r>
              <a:rPr lang="en-US" b="1" dirty="0" smtClean="0"/>
              <a:t>date1</a:t>
            </a:r>
            <a:r>
              <a:rPr lang="en-US" dirty="0" smtClean="0"/>
              <a:t>.</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23</a:t>
            </a:fld>
            <a:endParaRPr lang="en-US"/>
          </a:p>
        </p:txBody>
      </p:sp>
      <p:pic>
        <p:nvPicPr>
          <p:cNvPr id="4098" name="Picture 2"/>
          <p:cNvPicPr>
            <a:picLocks noChangeAspect="1" noChangeArrowheads="1"/>
          </p:cNvPicPr>
          <p:nvPr/>
        </p:nvPicPr>
        <p:blipFill>
          <a:blip r:embed="rId2"/>
          <a:srcRect/>
          <a:stretch>
            <a:fillRect/>
          </a:stretch>
        </p:blipFill>
        <p:spPr bwMode="auto">
          <a:xfrm>
            <a:off x="457200" y="1933576"/>
            <a:ext cx="5537725" cy="4391024"/>
          </a:xfrm>
          <a:prstGeom prst="rect">
            <a:avLst/>
          </a:prstGeom>
          <a:noFill/>
          <a:ln w="9525">
            <a:noFill/>
            <a:miter lim="800000"/>
            <a:headEnd/>
            <a:tailEnd/>
          </a:ln>
          <a:effectLst/>
        </p:spPr>
      </p:pic>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Rectangle Class</a:t>
            </a:r>
            <a:endParaRPr lang="en-US" dirty="0"/>
          </a:p>
        </p:txBody>
      </p:sp>
      <p:sp>
        <p:nvSpPr>
          <p:cNvPr id="3" name="Content Placeholder 2"/>
          <p:cNvSpPr>
            <a:spLocks noGrp="1"/>
          </p:cNvSpPr>
          <p:nvPr>
            <p:ph idx="1"/>
          </p:nvPr>
        </p:nvSpPr>
        <p:spPr/>
        <p:txBody>
          <a:bodyPr/>
          <a:lstStyle/>
          <a:p>
            <a:r>
              <a:rPr lang="en-US" dirty="0" smtClean="0"/>
              <a:t>Create a class </a:t>
            </a:r>
            <a:r>
              <a:rPr lang="en-US" b="1" dirty="0" smtClean="0"/>
              <a:t>Rectangle</a:t>
            </a:r>
            <a:r>
              <a:rPr lang="en-US" dirty="0" smtClean="0"/>
              <a:t> with attributes </a:t>
            </a:r>
            <a:r>
              <a:rPr lang="en-US" b="1" dirty="0" smtClean="0"/>
              <a:t>length</a:t>
            </a:r>
            <a:r>
              <a:rPr lang="en-US" dirty="0" smtClean="0"/>
              <a:t> and </a:t>
            </a:r>
            <a:r>
              <a:rPr lang="en-US" b="1" dirty="0" smtClean="0"/>
              <a:t>width</a:t>
            </a:r>
            <a:r>
              <a:rPr lang="en-US" dirty="0" smtClean="0"/>
              <a:t>, each of which defaults to 1. </a:t>
            </a:r>
          </a:p>
          <a:p>
            <a:r>
              <a:rPr lang="en-US" dirty="0" smtClean="0"/>
              <a:t>Provide member functions that calculate the </a:t>
            </a:r>
            <a:r>
              <a:rPr lang="en-US" b="1" dirty="0" smtClean="0"/>
              <a:t>perimeter</a:t>
            </a:r>
            <a:r>
              <a:rPr lang="en-US" dirty="0" smtClean="0"/>
              <a:t> and the </a:t>
            </a:r>
            <a:r>
              <a:rPr lang="en-US" b="1" dirty="0" smtClean="0"/>
              <a:t>area</a:t>
            </a:r>
            <a:r>
              <a:rPr lang="en-US" dirty="0" smtClean="0"/>
              <a:t> of the rectangle.</a:t>
            </a:r>
          </a:p>
          <a:p>
            <a:r>
              <a:rPr lang="en-US" dirty="0" smtClean="0"/>
              <a:t>Also, provide </a:t>
            </a:r>
            <a:r>
              <a:rPr lang="en-US" b="1" dirty="0" smtClean="0"/>
              <a:t>set</a:t>
            </a:r>
            <a:r>
              <a:rPr lang="en-US" dirty="0" smtClean="0"/>
              <a:t> and </a:t>
            </a:r>
            <a:r>
              <a:rPr lang="en-US" b="1" dirty="0" smtClean="0"/>
              <a:t>get</a:t>
            </a:r>
            <a:r>
              <a:rPr lang="en-US" dirty="0" smtClean="0"/>
              <a:t> functions for the length and width attributes.</a:t>
            </a:r>
          </a:p>
          <a:p>
            <a:r>
              <a:rPr lang="en-US" dirty="0" smtClean="0"/>
              <a:t>The </a:t>
            </a:r>
            <a:r>
              <a:rPr lang="en-US" b="1" dirty="0" smtClean="0"/>
              <a:t>set</a:t>
            </a:r>
            <a:r>
              <a:rPr lang="en-US" dirty="0" smtClean="0"/>
              <a:t> functions should verify that length and width are each floating-point numbers larger than 0.0 and less than 20.0.</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24</a:t>
            </a:fld>
            <a:endParaRPr lang="en-US"/>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Enhancing </a:t>
            </a:r>
            <a:r>
              <a:rPr lang="en-US" smtClean="0"/>
              <a:t>Rectangle Class</a:t>
            </a:r>
            <a:endParaRPr lang="en-US" dirty="0"/>
          </a:p>
        </p:txBody>
      </p:sp>
      <p:sp>
        <p:nvSpPr>
          <p:cNvPr id="3" name="Content Placeholder 2"/>
          <p:cNvSpPr>
            <a:spLocks noGrp="1"/>
          </p:cNvSpPr>
          <p:nvPr>
            <p:ph idx="1"/>
          </p:nvPr>
        </p:nvSpPr>
        <p:spPr/>
        <p:txBody>
          <a:bodyPr/>
          <a:lstStyle/>
          <a:p>
            <a:r>
              <a:rPr lang="en-US" dirty="0" smtClean="0"/>
              <a:t>Modify the class Rectangle created in exercise 1. </a:t>
            </a:r>
          </a:p>
          <a:p>
            <a:r>
              <a:rPr lang="en-US" dirty="0" smtClean="0"/>
              <a:t>Add a predicate function called </a:t>
            </a:r>
            <a:r>
              <a:rPr lang="en-US" b="1" dirty="0" err="1" smtClean="0"/>
              <a:t>isSquare</a:t>
            </a:r>
            <a:r>
              <a:rPr lang="en-US" dirty="0" smtClean="0"/>
              <a:t> that determines whether the rectangle is a square.</a:t>
            </a:r>
          </a:p>
          <a:p>
            <a:r>
              <a:rPr lang="en-US" dirty="0" smtClean="0"/>
              <a:t>Add a private attribute called </a:t>
            </a:r>
            <a:r>
              <a:rPr lang="en-US" b="1" dirty="0" err="1" smtClean="0"/>
              <a:t>chosenCharacter</a:t>
            </a:r>
            <a:r>
              <a:rPr lang="en-US" dirty="0" smtClean="0"/>
              <a:t> with a set function for the attribute. </a:t>
            </a:r>
          </a:p>
          <a:p>
            <a:r>
              <a:rPr lang="en-US" dirty="0" smtClean="0"/>
              <a:t>Add another function called </a:t>
            </a:r>
            <a:r>
              <a:rPr lang="en-US" b="1" dirty="0" smtClean="0"/>
              <a:t>draw</a:t>
            </a:r>
            <a:r>
              <a:rPr lang="en-US" dirty="0" smtClean="0"/>
              <a:t> that draws a rectangle made of the character chosen by the user.</a:t>
            </a:r>
          </a:p>
          <a:p>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25</a:t>
            </a:fld>
            <a:endParaRPr lang="en-US"/>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3: Car Class</a:t>
            </a:r>
            <a:endParaRPr lang="en-US" dirty="0"/>
          </a:p>
        </p:txBody>
      </p:sp>
      <p:sp>
        <p:nvSpPr>
          <p:cNvPr id="3" name="Content Placeholder 2"/>
          <p:cNvSpPr>
            <a:spLocks noGrp="1"/>
          </p:cNvSpPr>
          <p:nvPr>
            <p:ph idx="1"/>
          </p:nvPr>
        </p:nvSpPr>
        <p:spPr>
          <a:xfrm>
            <a:off x="457200" y="1935480"/>
            <a:ext cx="8229600" cy="4465320"/>
          </a:xfrm>
        </p:spPr>
        <p:txBody>
          <a:bodyPr>
            <a:normAutofit/>
          </a:bodyPr>
          <a:lstStyle/>
          <a:p>
            <a:r>
              <a:rPr lang="en-US" dirty="0" smtClean="0"/>
              <a:t>Create a class </a:t>
            </a:r>
            <a:r>
              <a:rPr lang="en-US" b="1" dirty="0" smtClean="0"/>
              <a:t>Car</a:t>
            </a:r>
            <a:r>
              <a:rPr lang="en-US" dirty="0" smtClean="0"/>
              <a:t> with the following attributes:</a:t>
            </a:r>
          </a:p>
          <a:p>
            <a:pPr lvl="1"/>
            <a:r>
              <a:rPr lang="en-US" b="1" dirty="0" smtClean="0"/>
              <a:t>Brand Name: </a:t>
            </a:r>
            <a:r>
              <a:rPr lang="en-US" dirty="0" smtClean="0"/>
              <a:t>should be a character array of size 20.</a:t>
            </a:r>
          </a:p>
          <a:p>
            <a:pPr lvl="1"/>
            <a:r>
              <a:rPr lang="en-US" b="1" dirty="0" smtClean="0"/>
              <a:t>Transmission Type: </a:t>
            </a:r>
            <a:r>
              <a:rPr lang="en-US" dirty="0" smtClean="0"/>
              <a:t>should be a Boolean attribute.</a:t>
            </a:r>
          </a:p>
          <a:p>
            <a:pPr lvl="1"/>
            <a:r>
              <a:rPr lang="en-US" b="1" dirty="0" smtClean="0"/>
              <a:t>Fuel Consumption: </a:t>
            </a:r>
            <a:r>
              <a:rPr lang="en-US" dirty="0" smtClean="0"/>
              <a:t>should be a floating-point attribute.</a:t>
            </a:r>
          </a:p>
          <a:p>
            <a:pPr lvl="1"/>
            <a:r>
              <a:rPr lang="en-US" b="1" dirty="0" smtClean="0"/>
              <a:t>Car Weight: </a:t>
            </a:r>
            <a:r>
              <a:rPr lang="en-US" dirty="0" smtClean="0"/>
              <a:t>should be an integer attribute.</a:t>
            </a:r>
          </a:p>
          <a:p>
            <a:r>
              <a:rPr lang="en-US" dirty="0" smtClean="0"/>
              <a:t>The class </a:t>
            </a:r>
            <a:r>
              <a:rPr lang="en-US" b="1" dirty="0" smtClean="0"/>
              <a:t>Car</a:t>
            </a:r>
            <a:r>
              <a:rPr lang="en-US" dirty="0" smtClean="0"/>
              <a:t> should contain 4 member functions:</a:t>
            </a:r>
          </a:p>
          <a:p>
            <a:pPr lvl="1"/>
            <a:r>
              <a:rPr lang="en-US" b="1" dirty="0" smtClean="0"/>
              <a:t>Two get functions:</a:t>
            </a:r>
            <a:r>
              <a:rPr lang="en-US" dirty="0" smtClean="0"/>
              <a:t> One returns the </a:t>
            </a:r>
            <a:r>
              <a:rPr lang="en-US" b="1" dirty="0" smtClean="0"/>
              <a:t>Transmission Type</a:t>
            </a:r>
            <a:r>
              <a:rPr lang="en-US" dirty="0" smtClean="0"/>
              <a:t> value and the other returns the </a:t>
            </a:r>
            <a:r>
              <a:rPr lang="en-US" b="1" dirty="0" smtClean="0"/>
              <a:t>Fuel Consumption </a:t>
            </a:r>
            <a:r>
              <a:rPr lang="en-US" dirty="0" smtClean="0"/>
              <a:t>value.</a:t>
            </a:r>
          </a:p>
          <a:p>
            <a:pPr lvl="1"/>
            <a:r>
              <a:rPr lang="en-US" b="1" dirty="0" smtClean="0"/>
              <a:t>One set function:</a:t>
            </a:r>
            <a:r>
              <a:rPr lang="en-US" dirty="0" smtClean="0"/>
              <a:t> Sets the values of the class’s attributes.</a:t>
            </a:r>
          </a:p>
          <a:p>
            <a:pPr lvl="1"/>
            <a:r>
              <a:rPr lang="en-US" b="1" dirty="0" smtClean="0"/>
              <a:t>Print Function:</a:t>
            </a:r>
            <a:r>
              <a:rPr lang="en-US" dirty="0" smtClean="0"/>
              <a:t> Prints the values of the class’s attributes.</a:t>
            </a:r>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26</a:t>
            </a:fld>
            <a:endParaRPr lang="en-US"/>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 the previous course, you have learned the basic concepts for programming through control structures, functions, arrays …</a:t>
            </a:r>
          </a:p>
          <a:p>
            <a:r>
              <a:rPr lang="en-US" dirty="0" smtClean="0"/>
              <a:t>In this course, you shall learn how to program through the object-oriented programming (OOP) approach.</a:t>
            </a:r>
          </a:p>
          <a:p>
            <a:r>
              <a:rPr lang="en-US" dirty="0" smtClean="0"/>
              <a:t>OOP encapsulates data (attributes) and functions (behavior) into packages called </a:t>
            </a:r>
            <a:r>
              <a:rPr lang="en-US" i="1" dirty="0" smtClean="0"/>
              <a:t>classes</a:t>
            </a:r>
            <a:r>
              <a:rPr lang="en-US" dirty="0" smtClean="0"/>
              <a:t>.</a:t>
            </a:r>
          </a:p>
          <a:p>
            <a:r>
              <a:rPr lang="en-US" dirty="0" smtClean="0"/>
              <a:t>A class is like a blueprint. Out of a blueprint, a builder can build a house. Out of a class, a programmer can build an object.</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3</a:t>
            </a:fld>
            <a:endParaRPr 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Concepts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Data Abstraction:</a:t>
            </a:r>
          </a:p>
          <a:p>
            <a:pPr lvl="1"/>
            <a:r>
              <a:rPr lang="en-US" dirty="0" smtClean="0"/>
              <a:t>It is about telling the user </a:t>
            </a:r>
            <a:r>
              <a:rPr lang="en-US" b="1" i="1" dirty="0" smtClean="0"/>
              <a:t>what</a:t>
            </a:r>
            <a:r>
              <a:rPr lang="en-US" dirty="0" smtClean="0"/>
              <a:t> a certain functionality does, and not about </a:t>
            </a:r>
            <a:r>
              <a:rPr lang="en-US" b="1" i="1" dirty="0" smtClean="0"/>
              <a:t>how</a:t>
            </a:r>
            <a:r>
              <a:rPr lang="en-US" dirty="0" smtClean="0"/>
              <a:t> that functionality is implemented.</a:t>
            </a:r>
          </a:p>
          <a:p>
            <a:r>
              <a:rPr lang="en-US" b="1" dirty="0" smtClean="0"/>
              <a:t>Data Encapsulation:</a:t>
            </a:r>
          </a:p>
          <a:p>
            <a:pPr lvl="1"/>
            <a:r>
              <a:rPr lang="en-US" dirty="0" smtClean="0"/>
              <a:t>The wrapping up of data and functions into a single unit called </a:t>
            </a:r>
            <a:r>
              <a:rPr lang="en-US" i="1" dirty="0" smtClean="0"/>
              <a:t>class.</a:t>
            </a:r>
            <a:r>
              <a:rPr lang="en-US" dirty="0" smtClean="0"/>
              <a:t> Encapsulation means that some or all of an object’s internal structure are </a:t>
            </a:r>
            <a:r>
              <a:rPr lang="en-US" i="1" dirty="0" smtClean="0"/>
              <a:t>hidden</a:t>
            </a:r>
            <a:r>
              <a:rPr lang="en-US" dirty="0" smtClean="0"/>
              <a:t> from the outside world.</a:t>
            </a:r>
          </a:p>
          <a:p>
            <a:r>
              <a:rPr lang="en-US" b="1" dirty="0" smtClean="0"/>
              <a:t>Information Hiding:</a:t>
            </a:r>
          </a:p>
          <a:p>
            <a:pPr lvl="1"/>
            <a:r>
              <a:rPr lang="en-US" dirty="0" smtClean="0"/>
              <a:t>Classes normally are not allowed to know how other classes are implemented; implementation details are hidden within the classes themselves. </a:t>
            </a:r>
          </a:p>
          <a:p>
            <a:pPr lvl="1"/>
            <a:r>
              <a:rPr lang="en-US" dirty="0" smtClean="0"/>
              <a:t>For example, it is possible to drive a car effectively without knowing the details of how the engine, transmissions and exhaust systems work internally.</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4</a:t>
            </a:fld>
            <a:endParaRPr lang="en-US"/>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class (in terms of files) is divided into two parts:</a:t>
            </a:r>
          </a:p>
          <a:p>
            <a:pPr lvl="1"/>
            <a:r>
              <a:rPr lang="en-US" dirty="0" smtClean="0"/>
              <a:t>Header File (ClassName.h)</a:t>
            </a:r>
          </a:p>
          <a:p>
            <a:pPr lvl="1"/>
            <a:r>
              <a:rPr lang="en-US" dirty="0" smtClean="0"/>
              <a:t>Source File (ClassName.cpp)</a:t>
            </a:r>
          </a:p>
          <a:p>
            <a:r>
              <a:rPr lang="en-US" dirty="0" smtClean="0"/>
              <a:t>A header file contains the structure of the class.</a:t>
            </a:r>
          </a:p>
          <a:p>
            <a:r>
              <a:rPr lang="en-US" dirty="0" smtClean="0"/>
              <a:t>A source file contains the implementation of the class.</a:t>
            </a:r>
          </a:p>
          <a:p>
            <a:r>
              <a:rPr lang="en-US" dirty="0" smtClean="0"/>
              <a:t>A class (in terms of structure) can be divided into three parts:</a:t>
            </a:r>
          </a:p>
          <a:p>
            <a:pPr lvl="1"/>
            <a:r>
              <a:rPr lang="en-US" b="1" dirty="0" smtClean="0"/>
              <a:t>private:</a:t>
            </a:r>
            <a:r>
              <a:rPr lang="en-US" dirty="0" smtClean="0"/>
              <a:t> attributes or functions cannot be accessed outside the class definition.</a:t>
            </a:r>
          </a:p>
          <a:p>
            <a:pPr lvl="1"/>
            <a:r>
              <a:rPr lang="en-US" b="1" dirty="0" smtClean="0"/>
              <a:t>public:</a:t>
            </a:r>
            <a:r>
              <a:rPr lang="en-US" dirty="0" smtClean="0"/>
              <a:t> attributes or functions can be accessed outside the class definition.</a:t>
            </a:r>
          </a:p>
          <a:p>
            <a:pPr lvl="1"/>
            <a:r>
              <a:rPr lang="en-US" b="1" dirty="0" smtClean="0"/>
              <a:t>protected:</a:t>
            </a:r>
            <a:r>
              <a:rPr lang="en-US" dirty="0" smtClean="0"/>
              <a:t> attributes or functions can be accessed from the inherited class (will be discussed in the Inheritance lecture).</a:t>
            </a:r>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5</a:t>
            </a:fld>
            <a:endParaRPr lang="en-US"/>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Definition: Header</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6</a:t>
            </a:fld>
            <a:endParaRPr lang="en-US"/>
          </a:p>
        </p:txBody>
      </p:sp>
      <p:pic>
        <p:nvPicPr>
          <p:cNvPr id="2050" name="Picture 2"/>
          <p:cNvPicPr>
            <a:picLocks noChangeAspect="1" noChangeArrowheads="1"/>
          </p:cNvPicPr>
          <p:nvPr/>
        </p:nvPicPr>
        <p:blipFill>
          <a:blip r:embed="rId2"/>
          <a:srcRect/>
          <a:stretch>
            <a:fillRect/>
          </a:stretch>
        </p:blipFill>
        <p:spPr bwMode="auto">
          <a:xfrm>
            <a:off x="457200" y="1932185"/>
            <a:ext cx="5867400" cy="4392416"/>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Definition: Time Class Example</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7</a:t>
            </a:fld>
            <a:endParaRPr lang="en-US"/>
          </a:p>
        </p:txBody>
      </p:sp>
      <p:pic>
        <p:nvPicPr>
          <p:cNvPr id="3075" name="Picture 3"/>
          <p:cNvPicPr>
            <a:picLocks noChangeAspect="1" noChangeArrowheads="1"/>
          </p:cNvPicPr>
          <p:nvPr/>
        </p:nvPicPr>
        <p:blipFill>
          <a:blip r:embed="rId2"/>
          <a:srcRect/>
          <a:stretch>
            <a:fillRect/>
          </a:stretch>
        </p:blipFill>
        <p:spPr bwMode="auto">
          <a:xfrm>
            <a:off x="457200" y="1981200"/>
            <a:ext cx="3899964" cy="43434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4730501" y="1981200"/>
            <a:ext cx="3956299" cy="4343400"/>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Definition: Time Class Example</a:t>
            </a:r>
            <a:endParaRPr lang="en-US" dirty="0"/>
          </a:p>
        </p:txBody>
      </p:sp>
      <p:sp>
        <p:nvSpPr>
          <p:cNvPr id="3" name="Content Placeholder 2"/>
          <p:cNvSpPr>
            <a:spLocks noGrp="1"/>
          </p:cNvSpPr>
          <p:nvPr>
            <p:ph idx="1"/>
          </p:nvPr>
        </p:nvSpPr>
        <p:spPr>
          <a:xfrm>
            <a:off x="3505200" y="1935480"/>
            <a:ext cx="5181600" cy="4389120"/>
          </a:xfrm>
        </p:spPr>
        <p:txBody>
          <a:bodyPr/>
          <a:lstStyle/>
          <a:p>
            <a:r>
              <a:rPr lang="en-US" dirty="0" smtClean="0"/>
              <a:t>Inside the </a:t>
            </a:r>
            <a:r>
              <a:rPr lang="en-US" b="1" dirty="0" smtClean="0"/>
              <a:t>main()</a:t>
            </a:r>
            <a:r>
              <a:rPr lang="en-US" dirty="0" smtClean="0"/>
              <a:t>, an object can be created by using the class name as a data type.</a:t>
            </a:r>
          </a:p>
          <a:p>
            <a:r>
              <a:rPr lang="en-US" dirty="0" smtClean="0"/>
              <a:t>In this example, the class </a:t>
            </a:r>
            <a:r>
              <a:rPr lang="en-US" b="1" dirty="0" smtClean="0"/>
              <a:t>Time </a:t>
            </a:r>
            <a:r>
              <a:rPr lang="en-US" dirty="0" smtClean="0"/>
              <a:t>is used for creating the object </a:t>
            </a:r>
            <a:r>
              <a:rPr lang="en-US" b="1" dirty="0" smtClean="0"/>
              <a:t>t</a:t>
            </a:r>
            <a:r>
              <a:rPr lang="en-US" dirty="0" smtClean="0"/>
              <a:t>.</a:t>
            </a:r>
          </a:p>
          <a:p>
            <a:r>
              <a:rPr lang="en-US" dirty="0" smtClean="0"/>
              <a:t>The object </a:t>
            </a:r>
            <a:r>
              <a:rPr lang="en-US" b="1" dirty="0" smtClean="0"/>
              <a:t>t</a:t>
            </a:r>
            <a:r>
              <a:rPr lang="en-US" dirty="0" smtClean="0"/>
              <a:t> can call the functions created within the class </a:t>
            </a:r>
            <a:r>
              <a:rPr lang="en-US" b="1" dirty="0" smtClean="0"/>
              <a:t>Time</a:t>
            </a:r>
            <a:r>
              <a:rPr lang="en-US" dirty="0" smtClean="0"/>
              <a:t> that are located under the </a:t>
            </a:r>
            <a:r>
              <a:rPr lang="en-US" b="1" dirty="0" smtClean="0"/>
              <a:t>public</a:t>
            </a:r>
            <a:r>
              <a:rPr lang="en-US" dirty="0" smtClean="0"/>
              <a:t> section.</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8</a:t>
            </a:fld>
            <a:endParaRPr lang="en-US"/>
          </a:p>
        </p:txBody>
      </p:sp>
      <p:pic>
        <p:nvPicPr>
          <p:cNvPr id="4098" name="Picture 2"/>
          <p:cNvPicPr>
            <a:picLocks noChangeAspect="1" noChangeArrowheads="1"/>
          </p:cNvPicPr>
          <p:nvPr/>
        </p:nvPicPr>
        <p:blipFill>
          <a:blip r:embed="rId2"/>
          <a:srcRect/>
          <a:stretch>
            <a:fillRect/>
          </a:stretch>
        </p:blipFill>
        <p:spPr bwMode="auto">
          <a:xfrm>
            <a:off x="457200" y="1981200"/>
            <a:ext cx="2973054" cy="4343400"/>
          </a:xfrm>
          <a:prstGeom prst="rect">
            <a:avLst/>
          </a:prstGeom>
          <a:noFill/>
          <a:ln w="9525">
            <a:noFill/>
            <a:miter lim="800000"/>
            <a:headEnd/>
            <a:tailEnd/>
          </a:ln>
          <a:effectLst/>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Scope and Accessing Class Members</a:t>
            </a:r>
            <a:endParaRPr lang="en-US" dirty="0"/>
          </a:p>
        </p:txBody>
      </p:sp>
      <p:sp>
        <p:nvSpPr>
          <p:cNvPr id="4" name="Date Placeholder 3"/>
          <p:cNvSpPr>
            <a:spLocks noGrp="1"/>
          </p:cNvSpPr>
          <p:nvPr>
            <p:ph type="dt" sz="half" idx="10"/>
          </p:nvPr>
        </p:nvSpPr>
        <p:spPr/>
        <p:txBody>
          <a:bodyPr/>
          <a:lstStyle/>
          <a:p>
            <a:r>
              <a:rPr lang="en-US" smtClean="0"/>
              <a:t>Paul Akiki © Spring 2012</a:t>
            </a:r>
            <a:endParaRPr lang="en-US"/>
          </a:p>
        </p:txBody>
      </p:sp>
      <p:sp>
        <p:nvSpPr>
          <p:cNvPr id="5" name="Footer Placeholder 4"/>
          <p:cNvSpPr>
            <a:spLocks noGrp="1"/>
          </p:cNvSpPr>
          <p:nvPr>
            <p:ph type="ftr" sz="quarter" idx="11"/>
          </p:nvPr>
        </p:nvSpPr>
        <p:spPr/>
        <p:txBody>
          <a:bodyPr/>
          <a:lstStyle/>
          <a:p>
            <a:r>
              <a:rPr lang="en-US" smtClean="0"/>
              <a:t>CSC 213 – Programming Design and Data Abstraction II</a:t>
            </a:r>
            <a:endParaRPr lang="en-US"/>
          </a:p>
        </p:txBody>
      </p:sp>
      <p:sp>
        <p:nvSpPr>
          <p:cNvPr id="6" name="Slide Number Placeholder 5"/>
          <p:cNvSpPr>
            <a:spLocks noGrp="1"/>
          </p:cNvSpPr>
          <p:nvPr>
            <p:ph type="sldNum" sz="quarter" idx="12"/>
          </p:nvPr>
        </p:nvSpPr>
        <p:spPr/>
        <p:txBody>
          <a:bodyPr/>
          <a:lstStyle/>
          <a:p>
            <a:fld id="{275B51CF-9E19-4712-A449-1AE263002D45}" type="slidenum">
              <a:rPr lang="en-US" smtClean="0"/>
              <a:pPr/>
              <a:t>9</a:t>
            </a:fld>
            <a:endParaRPr lang="en-US"/>
          </a:p>
        </p:txBody>
      </p:sp>
      <p:pic>
        <p:nvPicPr>
          <p:cNvPr id="5122" name="Picture 2"/>
          <p:cNvPicPr>
            <a:picLocks noChangeAspect="1" noChangeArrowheads="1"/>
          </p:cNvPicPr>
          <p:nvPr/>
        </p:nvPicPr>
        <p:blipFill>
          <a:blip r:embed="rId2"/>
          <a:srcRect/>
          <a:stretch>
            <a:fillRect/>
          </a:stretch>
        </p:blipFill>
        <p:spPr bwMode="auto">
          <a:xfrm>
            <a:off x="457201" y="2166944"/>
            <a:ext cx="8229599" cy="3776656"/>
          </a:xfrm>
          <a:prstGeom prst="rect">
            <a:avLst/>
          </a:prstGeom>
          <a:noFill/>
          <a:ln w="9525">
            <a:noFill/>
            <a:miter lim="800000"/>
            <a:headEnd/>
            <a:tailEnd/>
          </a:ln>
          <a:effectLst/>
        </p:spPr>
      </p:pic>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1794</TotalTime>
  <Words>1586</Words>
  <Application>Microsoft Office PowerPoint</Application>
  <PresentationFormat>On-screen Show (4:3)</PresentationFormat>
  <Paragraphs>181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Visual C++</vt:lpstr>
      <vt:lpstr>Outline</vt:lpstr>
      <vt:lpstr>Introduction</vt:lpstr>
      <vt:lpstr>Introduction: Concepts</vt:lpstr>
      <vt:lpstr>Class Definition</vt:lpstr>
      <vt:lpstr>Class Definition: Header</vt:lpstr>
      <vt:lpstr>Class Definition: Time Class Example</vt:lpstr>
      <vt:lpstr>Class Definition: Time Class Example</vt:lpstr>
      <vt:lpstr>Class Scope and Accessing Class Members</vt:lpstr>
      <vt:lpstr>Access and Utility Functions</vt:lpstr>
      <vt:lpstr>Access and Utility Functions Example</vt:lpstr>
      <vt:lpstr>Access and Utility Functions Example</vt:lpstr>
      <vt:lpstr>Constructors with Default Arguments</vt:lpstr>
      <vt:lpstr>Constructors with Default Arguments</vt:lpstr>
      <vt:lpstr>Constructors with Default Arguments</vt:lpstr>
      <vt:lpstr>Destructors</vt:lpstr>
      <vt:lpstr>Destructors: Example</vt:lpstr>
      <vt:lpstr>Destructors: Example</vt:lpstr>
      <vt:lpstr>Returning a Reference to a Private Data Member</vt:lpstr>
      <vt:lpstr>Returning a Reference to a Private Data Member</vt:lpstr>
      <vt:lpstr>Default Memberwise Assignment</vt:lpstr>
      <vt:lpstr>Default Memberwise Assignment: Example</vt:lpstr>
      <vt:lpstr>Default Memberwise Assignment: Example</vt:lpstr>
      <vt:lpstr>Exercise 1: Rectangle Class</vt:lpstr>
      <vt:lpstr>Exercise 2: Enhancing Rectangle Class</vt:lpstr>
      <vt:lpstr>Exercise 3: Car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Paul Akiki</dc:creator>
  <cp:lastModifiedBy>Pierre</cp:lastModifiedBy>
  <cp:revision>253</cp:revision>
  <dcterms:created xsi:type="dcterms:W3CDTF">2011-08-16T14:20:10Z</dcterms:created>
  <dcterms:modified xsi:type="dcterms:W3CDTF">2012-03-07T18:14:11Z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